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FC3949DF-0B31-4D2E-ABFC-14A8145E4024}" type="datetimeFigureOut">
              <a:rPr lang="en-US" smtClean="0"/>
              <a:t>4/29/2016</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B5CE3438-6623-4D0D-87EC-B5D38F8DB1BE}" type="slidenum">
              <a:rPr lang="en-US" smtClean="0"/>
              <a:t>‹#›</a:t>
            </a:fld>
            <a:endParaRPr lang="en-US"/>
          </a:p>
        </p:txBody>
      </p:sp>
    </p:spTree>
    <p:extLst>
      <p:ext uri="{BB962C8B-B14F-4D97-AF65-F5344CB8AC3E}">
        <p14:creationId xmlns:p14="http://schemas.microsoft.com/office/powerpoint/2010/main" val="31373823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27B2920-ACCD-4C58-B488-C4EE81329B8D}" type="datetimeFigureOut">
              <a:rPr lang="en-US" smtClean="0"/>
              <a:t>4/29/2016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6D21E81-CED4-468B-9AFA-6F4844131C0F}" type="slidenum">
              <a:rPr lang="en-US" smtClean="0"/>
              <a:t>‹#›</a:t>
            </a:fld>
            <a:endParaRPr lang="en-US"/>
          </a:p>
        </p:txBody>
      </p:sp>
    </p:spTree>
    <p:extLst>
      <p:ext uri="{BB962C8B-B14F-4D97-AF65-F5344CB8AC3E}">
        <p14:creationId xmlns:p14="http://schemas.microsoft.com/office/powerpoint/2010/main" val="1785713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93D3774-38AD-4D29-9A93-931E1AC187B8}" type="datetime1">
              <a:rPr lang="en-US" smtClean="0"/>
              <a:t>4/29/2016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C4FBAD-A616-46F7-AF59-B7EA360B539F}" type="datetime1">
              <a:rPr lang="en-US" smtClean="0"/>
              <a:t>4/29/2016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4F886F0-AF78-46FE-8857-D01F53ADB468}" type="datetime1">
              <a:rPr lang="en-US" smtClean="0"/>
              <a:t>4/29/2016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CFD8115-09E3-463F-A72F-9B0450D38F19}" type="datetime1">
              <a:rPr lang="en-US" smtClean="0"/>
              <a:t>4/29/2016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0A1F590-E6DB-4CD9-9604-7C780B111631}" type="datetime1">
              <a:rPr lang="en-US" smtClean="0"/>
              <a:t>4/29/2016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1DACA4F-F589-4C80-BFEC-86F750008B42}" type="datetime1">
              <a:rPr lang="en-US" smtClean="0"/>
              <a:t>4/29/2016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F4F8710-6E5F-489C-9320-4A475AEC56C3}" type="datetime1">
              <a:rPr lang="en-US" smtClean="0"/>
              <a:t>4/29/2016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86E3308-3391-46FD-99A7-B601DD7860FB}" type="datetime1">
              <a:rPr lang="en-US" smtClean="0"/>
              <a:t>4/29/2016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5350802-FF98-47A3-B714-88C7664CE89D}" type="datetime1">
              <a:rPr lang="en-US" smtClean="0"/>
              <a:t>4/29/2016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B4E41FB-03F9-4846-9B45-7076C50D3545}" type="datetime1">
              <a:rPr lang="en-US" smtClean="0"/>
              <a:t>4/29/2016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D7115AF-B5C9-48B0-8855-6632108EAC4A}" type="datetime1">
              <a:rPr lang="en-US" smtClean="0"/>
              <a:t>4/29/2016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CB9F528-0355-48D4-B705-05ACE2EEFE8D}" type="datetime1">
              <a:rPr lang="en-US" smtClean="0"/>
              <a:t>4/29/2016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ndex.php?title=Emmanuel_Hoog&amp;action=edit&amp;redlink=1" TargetMode="External"/><Relationship Id="rId13" Type="http://schemas.openxmlformats.org/officeDocument/2006/relationships/hyperlink" Target="https://en.wikipedia.org/wiki/Washington,_D.C." TargetMode="External"/><Relationship Id="rId18" Type="http://schemas.openxmlformats.org/officeDocument/2006/relationships/hyperlink" Target="https://en.wikipedia.org/wiki/Portuguese_language" TargetMode="External"/><Relationship Id="rId3" Type="http://schemas.openxmlformats.org/officeDocument/2006/relationships/hyperlink" Target="https://en.wikipedia.org/wiki/Paris" TargetMode="External"/><Relationship Id="rId7" Type="http://schemas.openxmlformats.org/officeDocument/2006/relationships/hyperlink" Target="https://en.wikipedia.org/wiki/Chief_Executive_Officer" TargetMode="External"/><Relationship Id="rId12" Type="http://schemas.openxmlformats.org/officeDocument/2006/relationships/hyperlink" Target="https://en.wikipedia.org/wiki/Hong_Kong" TargetMode="External"/><Relationship Id="rId17" Type="http://schemas.openxmlformats.org/officeDocument/2006/relationships/hyperlink" Target="https://en.wikipedia.org/wiki/Arabic_language" TargetMode="External"/><Relationship Id="rId2" Type="http://schemas.openxmlformats.org/officeDocument/2006/relationships/hyperlink" Target="https://en.wikipedia.org/wiki/News_agency" TargetMode="External"/><Relationship Id="rId16" Type="http://schemas.openxmlformats.org/officeDocument/2006/relationships/hyperlink" Target="https://en.wikipedia.org/wiki/English_language" TargetMode="External"/><Relationship Id="rId20" Type="http://schemas.openxmlformats.org/officeDocument/2006/relationships/hyperlink" Target="https://en.wikipedia.org/wiki/German_language" TargetMode="External"/><Relationship Id="rId1" Type="http://schemas.openxmlformats.org/officeDocument/2006/relationships/slideLayout" Target="../slideLayouts/slideLayout2.xml"/><Relationship Id="rId6" Type="http://schemas.openxmlformats.org/officeDocument/2006/relationships/hyperlink" Target="https://en.wikipedia.org/wiki/Liberation_of_Paris" TargetMode="External"/><Relationship Id="rId11" Type="http://schemas.openxmlformats.org/officeDocument/2006/relationships/hyperlink" Target="https://en.wikipedia.org/wiki/Montevideo" TargetMode="External"/><Relationship Id="rId5" Type="http://schemas.openxmlformats.org/officeDocument/2006/relationships/hyperlink" Target="https://en.wikipedia.org/wiki/Reuters" TargetMode="External"/><Relationship Id="rId15" Type="http://schemas.openxmlformats.org/officeDocument/2006/relationships/hyperlink" Target="https://en.wikipedia.org/wiki/French_language" TargetMode="External"/><Relationship Id="rId10" Type="http://schemas.openxmlformats.org/officeDocument/2006/relationships/hyperlink" Target="https://en.wikipedia.org/wiki/Nicosia" TargetMode="External"/><Relationship Id="rId19" Type="http://schemas.openxmlformats.org/officeDocument/2006/relationships/hyperlink" Target="https://en.wikipedia.org/wiki/Spanish_language" TargetMode="External"/><Relationship Id="rId4" Type="http://schemas.openxmlformats.org/officeDocument/2006/relationships/hyperlink" Target="https://en.wikipedia.org/wiki/Associated_Press" TargetMode="External"/><Relationship Id="rId9" Type="http://schemas.openxmlformats.org/officeDocument/2006/relationships/hyperlink" Target="https://fr.wikipedia.org/wiki/Emmanuel_Hoog" TargetMode="External"/><Relationship Id="rId14" Type="http://schemas.openxmlformats.org/officeDocument/2006/relationships/hyperlink" Target="https://en.wikipedia.org/wiki/News_bureau"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State_Council_of_the_People's_Republic_of_China" TargetMode="External"/><Relationship Id="rId7" Type="http://schemas.openxmlformats.org/officeDocument/2006/relationships/hyperlink" Target="https://en.wikipedia.org/w/index.php?title=Military_bureau&amp;action=edit&amp;redlink=1" TargetMode="External"/><Relationship Id="rId2" Type="http://schemas.openxmlformats.org/officeDocument/2006/relationships/hyperlink" Target="https://en.wikipedia.org/wiki/China" TargetMode="External"/><Relationship Id="rId1" Type="http://schemas.openxmlformats.org/officeDocument/2006/relationships/slideLayout" Target="../slideLayouts/slideLayout2.xml"/><Relationship Id="rId6" Type="http://schemas.openxmlformats.org/officeDocument/2006/relationships/hyperlink" Target="https://en.wikipedia.org/wiki/Chinese_province" TargetMode="External"/><Relationship Id="rId5" Type="http://schemas.openxmlformats.org/officeDocument/2006/relationships/hyperlink" Target="https://en.wikipedia.org/wiki/News_bureau" TargetMode="External"/><Relationship Id="rId4" Type="http://schemas.openxmlformats.org/officeDocument/2006/relationships/hyperlink" Target="https://en.wikipedia.org/wiki/Central_Committee_of_the_Communist_Party_of_Chin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Telegraph_Agency_of_the_Soviet_Union" TargetMode="External"/><Relationship Id="rId3" Type="http://schemas.openxmlformats.org/officeDocument/2006/relationships/hyperlink" Target="https://en.wikipedia.org/wiki/United_Press_International" TargetMode="External"/><Relationship Id="rId7" Type="http://schemas.openxmlformats.org/officeDocument/2006/relationships/hyperlink" Target="https://en.wikipedia.org/wiki/Communism" TargetMode="External"/><Relationship Id="rId2" Type="http://schemas.openxmlformats.org/officeDocument/2006/relationships/hyperlink" Target="https://en.wikipedia.org/wiki/Associated_Press" TargetMode="External"/><Relationship Id="rId1" Type="http://schemas.openxmlformats.org/officeDocument/2006/relationships/slideLayout" Target="../slideLayouts/slideLayout2.xml"/><Relationship Id="rId6" Type="http://schemas.openxmlformats.org/officeDocument/2006/relationships/hyperlink" Target="https://en.wikipedia.org/wiki/Agence_France-Presse" TargetMode="External"/><Relationship Id="rId5" Type="http://schemas.openxmlformats.org/officeDocument/2006/relationships/hyperlink" Target="https://en.wikipedia.org/wiki/Reuters" TargetMode="External"/><Relationship Id="rId4" Type="http://schemas.openxmlformats.org/officeDocument/2006/relationships/hyperlink" Target="https://en.wikipedia.org/wiki/William_Randolph_Hears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Chinese_Soviet_Republic" TargetMode="External"/><Relationship Id="rId2" Type="http://schemas.openxmlformats.org/officeDocument/2006/relationships/hyperlink" Target="https://en.wikipedia.org/wiki/Xinhua" TargetMode="External"/><Relationship Id="rId1" Type="http://schemas.openxmlformats.org/officeDocument/2006/relationships/slideLayout" Target="../slideLayouts/slideLayout2.xml"/><Relationship Id="rId5" Type="http://schemas.openxmlformats.org/officeDocument/2006/relationships/hyperlink" Target="https://en.wikipedia.org/wiki/Non-Aligned_News_Agencies_Pool" TargetMode="External"/><Relationship Id="rId4" Type="http://schemas.openxmlformats.org/officeDocument/2006/relationships/hyperlink" Target="https://en.wikipedia.org/wiki/Third_Worl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en.wikipedia.org/wiki/Radio" TargetMode="External"/><Relationship Id="rId3" Type="http://schemas.openxmlformats.org/officeDocument/2006/relationships/hyperlink" Target="https://en.wikipedia.org/wiki/Newswire" TargetMode="External"/><Relationship Id="rId7" Type="http://schemas.openxmlformats.org/officeDocument/2006/relationships/hyperlink" Target="https://en.wikipedia.org/wiki/Magazines" TargetMode="External"/><Relationship Id="rId2" Type="http://schemas.openxmlformats.org/officeDocument/2006/relationships/hyperlink" Target="https://en.wikipedia.org/wiki/News_agency" TargetMode="External"/><Relationship Id="rId1" Type="http://schemas.openxmlformats.org/officeDocument/2006/relationships/slideLayout" Target="../slideLayouts/slideLayout2.xml"/><Relationship Id="rId6" Type="http://schemas.openxmlformats.org/officeDocument/2006/relationships/hyperlink" Target="https://en.wikipedia.org/wiki/Newspapers" TargetMode="External"/><Relationship Id="rId11" Type="http://schemas.openxmlformats.org/officeDocument/2006/relationships/hyperlink" Target="https://en.wikipedia.org/wiki/United_States" TargetMode="External"/><Relationship Id="rId5" Type="http://schemas.openxmlformats.org/officeDocument/2006/relationships/hyperlink" Target="https://en.wikipedia.org/wiki/Film" TargetMode="External"/><Relationship Id="rId10" Type="http://schemas.openxmlformats.org/officeDocument/2006/relationships/hyperlink" Target="https://en.wikipedia.org/wiki/Washington,_D.C." TargetMode="External"/><Relationship Id="rId4" Type="http://schemas.openxmlformats.org/officeDocument/2006/relationships/hyperlink" Target="https://en.wikipedia.org/wiki/Photo" TargetMode="External"/><Relationship Id="rId9" Type="http://schemas.openxmlformats.org/officeDocument/2006/relationships/hyperlink" Target="https://en.wikipedia.org/wiki/Television_stations"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en.wikipedia.org/wiki/United_Kingdom" TargetMode="External"/><Relationship Id="rId13" Type="http://schemas.openxmlformats.org/officeDocument/2006/relationships/hyperlink" Target="https://en.wikipedia.org/wiki/Arabic_language" TargetMode="External"/><Relationship Id="rId18" Type="http://schemas.openxmlformats.org/officeDocument/2006/relationships/hyperlink" Target="https://en.wikipedia.org/wiki/Russian_language" TargetMode="External"/><Relationship Id="rId3" Type="http://schemas.openxmlformats.org/officeDocument/2006/relationships/hyperlink" Target="https://en.wikipedia.org/wiki/News_agency" TargetMode="External"/><Relationship Id="rId21" Type="http://schemas.openxmlformats.org/officeDocument/2006/relationships/hyperlink" Target="https://en.wikipedia.org/wiki/Urdu_language" TargetMode="External"/><Relationship Id="rId7" Type="http://schemas.openxmlformats.org/officeDocument/2006/relationships/hyperlink" Target="https://en.wikipedia.org/wiki/England" TargetMode="External"/><Relationship Id="rId12" Type="http://schemas.openxmlformats.org/officeDocument/2006/relationships/hyperlink" Target="https://en.wikipedia.org/wiki/French_language" TargetMode="External"/><Relationship Id="rId17" Type="http://schemas.openxmlformats.org/officeDocument/2006/relationships/hyperlink" Target="https://en.wikipedia.org/wiki/Portuguese_language" TargetMode="External"/><Relationship Id="rId2" Type="http://schemas.openxmlformats.org/officeDocument/2006/relationships/hyperlink" Target="https://en.wikipedia.org/wiki/International" TargetMode="External"/><Relationship Id="rId16" Type="http://schemas.openxmlformats.org/officeDocument/2006/relationships/hyperlink" Target="https://en.wikipedia.org/wiki/Italian_language" TargetMode="External"/><Relationship Id="rId20" Type="http://schemas.openxmlformats.org/officeDocument/2006/relationships/hyperlink" Target="https://en.wikipedia.org/wiki/Korean_language" TargetMode="External"/><Relationship Id="rId1" Type="http://schemas.openxmlformats.org/officeDocument/2006/relationships/slideLayout" Target="../slideLayouts/slideLayout2.xml"/><Relationship Id="rId6" Type="http://schemas.openxmlformats.org/officeDocument/2006/relationships/hyperlink" Target="https://en.wikipedia.org/wiki/London" TargetMode="External"/><Relationship Id="rId11" Type="http://schemas.openxmlformats.org/officeDocument/2006/relationships/hyperlink" Target="https://en.wikipedia.org/wiki/English_language" TargetMode="External"/><Relationship Id="rId5" Type="http://schemas.openxmlformats.org/officeDocument/2006/relationships/hyperlink" Target="https://en.wikipedia.org/wiki/Canary_Wharf" TargetMode="External"/><Relationship Id="rId15" Type="http://schemas.openxmlformats.org/officeDocument/2006/relationships/hyperlink" Target="https://en.wikipedia.org/wiki/German_language" TargetMode="External"/><Relationship Id="rId10" Type="http://schemas.openxmlformats.org/officeDocument/2006/relationships/hyperlink" Target="https://en.wikipedia.org/wiki/Thomson_Corporation" TargetMode="External"/><Relationship Id="rId19" Type="http://schemas.openxmlformats.org/officeDocument/2006/relationships/hyperlink" Target="https://en.wikipedia.org/wiki/Japanese_language" TargetMode="External"/><Relationship Id="rId4" Type="http://schemas.openxmlformats.org/officeDocument/2006/relationships/hyperlink" Target="https://en.wikipedia.org/wiki/Headquarters" TargetMode="External"/><Relationship Id="rId9" Type="http://schemas.openxmlformats.org/officeDocument/2006/relationships/hyperlink" Target="https://en.wikipedia.org/wiki/Reuters_Group" TargetMode="External"/><Relationship Id="rId14" Type="http://schemas.openxmlformats.org/officeDocument/2006/relationships/hyperlink" Target="https://en.wikipedia.org/wiki/Spanish_language" TargetMode="External"/><Relationship Id="rId22" Type="http://schemas.openxmlformats.org/officeDocument/2006/relationships/hyperlink" Target="https://en.wikipedia.org/wiki/Chinese_languag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Royal_Exchange,_London" TargetMode="External"/><Relationship Id="rId2" Type="http://schemas.openxmlformats.org/officeDocument/2006/relationships/hyperlink" Target="https://en.wikipedia.org/wiki/Paul_Reuter" TargetMode="External"/><Relationship Id="rId1" Type="http://schemas.openxmlformats.org/officeDocument/2006/relationships/slideLayout" Target="../slideLayouts/slideLayout2.xml"/><Relationship Id="rId6" Type="http://schemas.openxmlformats.org/officeDocument/2006/relationships/hyperlink" Target="https://en.wikipedia.org/wiki/Morning_Advertiser" TargetMode="External"/><Relationship Id="rId5" Type="http://schemas.openxmlformats.org/officeDocument/2006/relationships/hyperlink" Target="https://en.wikipedia.org/wiki/Revolutions_of_1848" TargetMode="External"/><Relationship Id="rId4" Type="http://schemas.openxmlformats.org/officeDocument/2006/relationships/hyperlink" Target="https://en.wikipedia.org/wiki/Berlin"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Abraham_Lincoln" TargetMode="External"/><Relationship Id="rId2" Type="http://schemas.openxmlformats.org/officeDocument/2006/relationships/hyperlink" Target="https://en.wikipedia.org/wiki/Scoop_(term)" TargetMode="External"/><Relationship Id="rId1" Type="http://schemas.openxmlformats.org/officeDocument/2006/relationships/slideLayout" Target="../slideLayouts/slideLayout2.xml"/><Relationship Id="rId4" Type="http://schemas.openxmlformats.org/officeDocument/2006/relationships/hyperlink" Target="https://en.wikipedia.org/wiki/Marguerite,_Baroness_de_Reut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World Media System</a:t>
            </a:r>
            <a:br>
              <a:rPr lang="en-US" dirty="0"/>
            </a:br>
            <a:r>
              <a:rPr lang="en-US" dirty="0"/>
              <a:t>Lecture </a:t>
            </a:r>
            <a:r>
              <a:rPr lang="en-US"/>
              <a:t># </a:t>
            </a:r>
            <a:r>
              <a:rPr lang="en-US" smtClean="0"/>
              <a:t>2(finals</a:t>
            </a:r>
            <a:r>
              <a:rPr lang="en-US" dirty="0"/>
              <a:t>)</a:t>
            </a:r>
          </a:p>
        </p:txBody>
      </p:sp>
      <p:sp>
        <p:nvSpPr>
          <p:cNvPr id="3" name="Subtitle 2"/>
          <p:cNvSpPr>
            <a:spLocks noGrp="1"/>
          </p:cNvSpPr>
          <p:nvPr>
            <p:ph type="subTitle" idx="1"/>
          </p:nvPr>
        </p:nvSpPr>
        <p:spPr/>
        <p:txBody>
          <a:bodyPr/>
          <a:lstStyle/>
          <a:p>
            <a:r>
              <a:rPr lang="en-US" dirty="0" smtClean="0"/>
              <a:t>International News Agencies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2356367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n-US" b="1" dirty="0" err="1"/>
              <a:t>Agence</a:t>
            </a:r>
            <a:r>
              <a:rPr lang="en-US" b="1" dirty="0"/>
              <a:t> France-</a:t>
            </a:r>
            <a:r>
              <a:rPr lang="en-US" b="1" dirty="0" err="1"/>
              <a:t>Presse</a:t>
            </a:r>
            <a:r>
              <a:rPr lang="en-US" dirty="0"/>
              <a:t> (</a:t>
            </a:r>
            <a:r>
              <a:rPr lang="en-US" b="1" dirty="0"/>
              <a:t>AFP</a:t>
            </a:r>
            <a:r>
              <a:rPr lang="en-US" dirty="0"/>
              <a:t>) is an international </a:t>
            </a:r>
            <a:r>
              <a:rPr lang="en-US" dirty="0">
                <a:hlinkClick r:id="rId2" tooltip="News agency"/>
              </a:rPr>
              <a:t>news agency</a:t>
            </a:r>
            <a:r>
              <a:rPr lang="en-US" dirty="0"/>
              <a:t> headquartered in </a:t>
            </a:r>
            <a:r>
              <a:rPr lang="en-US" dirty="0">
                <a:hlinkClick r:id="rId3" tooltip="Paris"/>
              </a:rPr>
              <a:t>Paris</a:t>
            </a:r>
            <a:r>
              <a:rPr lang="en-US" dirty="0"/>
              <a:t>, </a:t>
            </a:r>
            <a:r>
              <a:rPr lang="en-US" dirty="0" err="1" smtClean="0"/>
              <a:t>France.Founded</a:t>
            </a:r>
            <a:r>
              <a:rPr lang="en-US" dirty="0" smtClean="0"/>
              <a:t> </a:t>
            </a:r>
            <a:r>
              <a:rPr lang="en-US" dirty="0"/>
              <a:t>in </a:t>
            </a:r>
            <a:r>
              <a:rPr lang="en-US" dirty="0" smtClean="0"/>
              <a:t>1944</a:t>
            </a:r>
            <a:endParaRPr lang="en-US" dirty="0"/>
          </a:p>
          <a:p>
            <a:pPr algn="just"/>
            <a:r>
              <a:rPr lang="en-US" dirty="0"/>
              <a:t> AFP is the third largest news agency in the world, after the </a:t>
            </a:r>
            <a:r>
              <a:rPr lang="en-US" dirty="0">
                <a:hlinkClick r:id="rId4" tooltip="Associated Press"/>
              </a:rPr>
              <a:t>Associated Press</a:t>
            </a:r>
            <a:r>
              <a:rPr lang="en-US" dirty="0"/>
              <a:t> (AP) and </a:t>
            </a:r>
            <a:r>
              <a:rPr lang="en-US" dirty="0">
                <a:hlinkClick r:id="rId5" tooltip="Reuters"/>
              </a:rPr>
              <a:t>Reuters</a:t>
            </a:r>
            <a:r>
              <a:rPr lang="en-US" dirty="0" smtClean="0"/>
              <a:t>.</a:t>
            </a:r>
          </a:p>
          <a:p>
            <a:pPr algn="just"/>
            <a:r>
              <a:rPr lang="en-US" dirty="0" smtClean="0"/>
              <a:t> </a:t>
            </a:r>
            <a:r>
              <a:rPr lang="en-US" dirty="0"/>
              <a:t>AFP was established after the </a:t>
            </a:r>
            <a:r>
              <a:rPr lang="en-US" u="sng" dirty="0">
                <a:hlinkClick r:id="rId6" tooltip="Liberation of Paris"/>
              </a:rPr>
              <a:t>liberation of Paris</a:t>
            </a:r>
            <a:r>
              <a:rPr lang="en-US" dirty="0"/>
              <a:t> by journalists in the headquarters of </a:t>
            </a:r>
            <a:r>
              <a:rPr lang="en-US" i="1" dirty="0" err="1"/>
              <a:t>Agence</a:t>
            </a:r>
            <a:r>
              <a:rPr lang="en-US" i="1" dirty="0"/>
              <a:t> </a:t>
            </a:r>
            <a:r>
              <a:rPr lang="en-US" i="1" dirty="0" err="1"/>
              <a:t>Havas</a:t>
            </a:r>
            <a:r>
              <a:rPr lang="en-US" dirty="0"/>
              <a:t>, and renamed the "Office </a:t>
            </a:r>
            <a:r>
              <a:rPr lang="en-US" dirty="0" err="1"/>
              <a:t>Français</a:t>
            </a:r>
            <a:r>
              <a:rPr lang="en-US" dirty="0"/>
              <a:t> </a:t>
            </a:r>
            <a:r>
              <a:rPr lang="en-US" dirty="0" err="1"/>
              <a:t>d'Information</a:t>
            </a:r>
            <a:r>
              <a:rPr lang="en-US" dirty="0"/>
              <a:t>" during the war, which was infamous for collaboration with the Nazis.</a:t>
            </a:r>
          </a:p>
          <a:p>
            <a:pPr algn="just"/>
            <a:r>
              <a:rPr lang="en-US" dirty="0"/>
              <a:t>Currently, the </a:t>
            </a:r>
            <a:r>
              <a:rPr lang="en-US" dirty="0">
                <a:hlinkClick r:id="rId7" tooltip="Chief Executive Officer"/>
              </a:rPr>
              <a:t>CEO</a:t>
            </a:r>
            <a:r>
              <a:rPr lang="en-US" dirty="0"/>
              <a:t> is </a:t>
            </a:r>
            <a:r>
              <a:rPr lang="en-US" dirty="0">
                <a:hlinkClick r:id="rId8" tooltip="Emmanuel Hoog (page does not exist)"/>
              </a:rPr>
              <a:t>Emmanuel </a:t>
            </a:r>
            <a:r>
              <a:rPr lang="en-US" dirty="0" err="1">
                <a:hlinkClick r:id="rId8" tooltip="Emmanuel Hoog (page does not exist)"/>
              </a:rPr>
              <a:t>Hoog</a:t>
            </a:r>
            <a:r>
              <a:rPr lang="en-US" dirty="0"/>
              <a:t> (</a:t>
            </a:r>
            <a:r>
              <a:rPr lang="en-US" dirty="0" err="1">
                <a:hlinkClick r:id="rId9" tooltip="fr:Emmanuel Hoog"/>
              </a:rPr>
              <a:t>fr</a:t>
            </a:r>
            <a:r>
              <a:rPr lang="en-US" dirty="0"/>
              <a:t>) and the News Director is </a:t>
            </a:r>
            <a:r>
              <a:rPr lang="en-US" dirty="0" err="1"/>
              <a:t>Michèle</a:t>
            </a:r>
            <a:r>
              <a:rPr lang="en-US" dirty="0"/>
              <a:t> </a:t>
            </a:r>
            <a:r>
              <a:rPr lang="en-US" dirty="0" err="1"/>
              <a:t>Léridon</a:t>
            </a:r>
            <a:r>
              <a:rPr lang="en-US" dirty="0" smtClean="0"/>
              <a:t>.</a:t>
            </a:r>
            <a:endParaRPr lang="en-US" baseline="30000" dirty="0"/>
          </a:p>
          <a:p>
            <a:pPr algn="just"/>
            <a:r>
              <a:rPr lang="en-US" dirty="0"/>
              <a:t> AFP has regional offices in </a:t>
            </a:r>
            <a:r>
              <a:rPr lang="en-US" dirty="0" err="1">
                <a:hlinkClick r:id="rId10" tooltip="Nicosia"/>
              </a:rPr>
              <a:t>Nicosia</a:t>
            </a:r>
            <a:r>
              <a:rPr lang="en-US" dirty="0" err="1"/>
              <a:t>,</a:t>
            </a:r>
            <a:r>
              <a:rPr lang="en-US" dirty="0" err="1">
                <a:hlinkClick r:id="rId11" tooltip="Montevideo"/>
              </a:rPr>
              <a:t>Montevideo</a:t>
            </a:r>
            <a:r>
              <a:rPr lang="en-US" dirty="0"/>
              <a:t>, </a:t>
            </a:r>
            <a:r>
              <a:rPr lang="en-US" dirty="0">
                <a:hlinkClick r:id="rId12" tooltip="Hong Kong"/>
              </a:rPr>
              <a:t>Hong Kong</a:t>
            </a:r>
            <a:r>
              <a:rPr lang="en-US" dirty="0"/>
              <a:t>, and </a:t>
            </a:r>
            <a:r>
              <a:rPr lang="en-US" dirty="0">
                <a:hlinkClick r:id="rId13" tooltip="Washington, D.C."/>
              </a:rPr>
              <a:t>Washington, D.C.</a:t>
            </a:r>
            <a:r>
              <a:rPr lang="en-US" dirty="0"/>
              <a:t>, and </a:t>
            </a:r>
            <a:r>
              <a:rPr lang="en-US" dirty="0">
                <a:hlinkClick r:id="rId14" tooltip="News bureau"/>
              </a:rPr>
              <a:t>bureaus</a:t>
            </a:r>
            <a:r>
              <a:rPr lang="en-US" dirty="0"/>
              <a:t> in 150 countries. </a:t>
            </a:r>
            <a:endParaRPr lang="en-US" dirty="0" smtClean="0"/>
          </a:p>
          <a:p>
            <a:pPr algn="just"/>
            <a:r>
              <a:rPr lang="en-US" dirty="0" smtClean="0"/>
              <a:t>AFP </a:t>
            </a:r>
            <a:r>
              <a:rPr lang="en-US" dirty="0"/>
              <a:t>transmits news in </a:t>
            </a:r>
            <a:r>
              <a:rPr lang="en-US" dirty="0">
                <a:hlinkClick r:id="rId15" tooltip="French language"/>
              </a:rPr>
              <a:t>French</a:t>
            </a:r>
            <a:r>
              <a:rPr lang="en-US" dirty="0"/>
              <a:t>, </a:t>
            </a:r>
            <a:r>
              <a:rPr lang="en-US" dirty="0">
                <a:hlinkClick r:id="rId16" tooltip="English language"/>
              </a:rPr>
              <a:t>English</a:t>
            </a:r>
            <a:r>
              <a:rPr lang="en-US" dirty="0"/>
              <a:t>, </a:t>
            </a:r>
            <a:r>
              <a:rPr lang="en-US" dirty="0" err="1">
                <a:hlinkClick r:id="rId17" tooltip="Arabic language"/>
              </a:rPr>
              <a:t>Arabic</a:t>
            </a:r>
            <a:r>
              <a:rPr lang="en-US" dirty="0" err="1"/>
              <a:t>,</a:t>
            </a:r>
            <a:r>
              <a:rPr lang="en-US" dirty="0" err="1">
                <a:hlinkClick r:id="rId18" tooltip="Portuguese language"/>
              </a:rPr>
              <a:t>Portuguese</a:t>
            </a:r>
            <a:r>
              <a:rPr lang="en-US" dirty="0"/>
              <a:t>, </a:t>
            </a:r>
            <a:r>
              <a:rPr lang="en-US" dirty="0">
                <a:hlinkClick r:id="rId19" tooltip="Spanish language"/>
              </a:rPr>
              <a:t>Spanish</a:t>
            </a:r>
            <a:r>
              <a:rPr lang="en-US" dirty="0"/>
              <a:t>, and </a:t>
            </a:r>
            <a:r>
              <a:rPr lang="en-US" dirty="0">
                <a:hlinkClick r:id="rId20" tooltip="German language"/>
              </a:rPr>
              <a:t>German</a:t>
            </a:r>
            <a:r>
              <a:rPr lang="en-US" dirty="0"/>
              <a:t>.</a:t>
            </a:r>
          </a:p>
          <a:p>
            <a:endParaRPr lang="en-US" dirty="0"/>
          </a:p>
        </p:txBody>
      </p:sp>
      <p:sp>
        <p:nvSpPr>
          <p:cNvPr id="2" name="Title 1"/>
          <p:cNvSpPr>
            <a:spLocks noGrp="1"/>
          </p:cNvSpPr>
          <p:nvPr>
            <p:ph type="title"/>
          </p:nvPr>
        </p:nvSpPr>
        <p:spPr/>
        <p:txBody>
          <a:bodyPr/>
          <a:lstStyle/>
          <a:p>
            <a:r>
              <a:rPr lang="en-US" b="1" dirty="0" err="1"/>
              <a:t>Agence</a:t>
            </a:r>
            <a:r>
              <a:rPr lang="en-US" b="1" dirty="0"/>
              <a:t> France-</a:t>
            </a:r>
            <a:r>
              <a:rPr lang="en-US" b="1" dirty="0" err="1"/>
              <a:t>Presse</a:t>
            </a:r>
            <a:r>
              <a:rPr lang="en-US" dirty="0"/>
              <a:t> (</a:t>
            </a:r>
            <a:r>
              <a:rPr lang="en-US" b="1" dirty="0"/>
              <a:t>AFP</a:t>
            </a:r>
            <a:r>
              <a:rPr lang="en-US" dirty="0"/>
              <a: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816312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dirty="0"/>
              <a:t>The </a:t>
            </a:r>
            <a:r>
              <a:rPr lang="en-US" b="1" dirty="0"/>
              <a:t>Xinhua News Agency</a:t>
            </a:r>
            <a:r>
              <a:rPr lang="en-US" dirty="0"/>
              <a:t> </a:t>
            </a:r>
            <a:r>
              <a:rPr lang="en-US" dirty="0" smtClean="0"/>
              <a:t>is </a:t>
            </a:r>
            <a:r>
              <a:rPr lang="en-US" dirty="0"/>
              <a:t>the official press agency of the </a:t>
            </a:r>
            <a:r>
              <a:rPr lang="en-US" dirty="0">
                <a:hlinkClick r:id="rId2" tooltip="China"/>
              </a:rPr>
              <a:t>People's Republic of China</a:t>
            </a:r>
            <a:r>
              <a:rPr lang="en-US" dirty="0"/>
              <a:t>. </a:t>
            </a:r>
            <a:endParaRPr lang="en-US" dirty="0" smtClean="0"/>
          </a:p>
          <a:p>
            <a:pPr algn="just"/>
            <a:r>
              <a:rPr lang="en-US" dirty="0" smtClean="0"/>
              <a:t>Xinhua </a:t>
            </a:r>
            <a:r>
              <a:rPr lang="en-US" dirty="0"/>
              <a:t>is the biggest and most influential media organization in China. </a:t>
            </a:r>
            <a:endParaRPr lang="en-US" dirty="0" smtClean="0"/>
          </a:p>
          <a:p>
            <a:pPr algn="just"/>
            <a:r>
              <a:rPr lang="en-US" dirty="0" smtClean="0"/>
              <a:t>Xinhua </a:t>
            </a:r>
            <a:r>
              <a:rPr lang="en-US" dirty="0"/>
              <a:t>is a ministry-level institution subordinate to </a:t>
            </a:r>
            <a:r>
              <a:rPr lang="en-US" dirty="0" smtClean="0"/>
              <a:t>the </a:t>
            </a:r>
            <a:r>
              <a:rPr lang="en-US" dirty="0" smtClean="0">
                <a:hlinkClick r:id="rId3" tooltip="State Council of the People's Republic of China"/>
              </a:rPr>
              <a:t>Chinese </a:t>
            </a:r>
            <a:r>
              <a:rPr lang="en-US" dirty="0">
                <a:hlinkClick r:id="rId3" tooltip="State Council of the People's Republic of China"/>
              </a:rPr>
              <a:t>central government</a:t>
            </a:r>
            <a:r>
              <a:rPr lang="en-US" dirty="0"/>
              <a:t>. Its president is a member of the </a:t>
            </a:r>
            <a:r>
              <a:rPr lang="en-US" dirty="0">
                <a:hlinkClick r:id="rId4" tooltip="Central Committee of the Communist Party of China"/>
              </a:rPr>
              <a:t>Central Committee of the Communist Party of China</a:t>
            </a:r>
            <a:r>
              <a:rPr lang="en-US" dirty="0"/>
              <a:t>.</a:t>
            </a:r>
          </a:p>
          <a:p>
            <a:pPr algn="just"/>
            <a:r>
              <a:rPr lang="en-US" dirty="0"/>
              <a:t>Xinhua operates more than 170 foreign </a:t>
            </a:r>
            <a:r>
              <a:rPr lang="en-US" dirty="0">
                <a:hlinkClick r:id="rId5" tooltip="News bureau"/>
              </a:rPr>
              <a:t>bureaus</a:t>
            </a:r>
            <a:r>
              <a:rPr lang="en-US" dirty="0"/>
              <a:t> worldwide, and maintains 31 bureaus in China—one for each </a:t>
            </a:r>
            <a:r>
              <a:rPr lang="en-US" dirty="0">
                <a:hlinkClick r:id="rId6" tooltip="Chinese province"/>
              </a:rPr>
              <a:t>province</a:t>
            </a:r>
            <a:r>
              <a:rPr lang="en-US" dirty="0"/>
              <a:t>, plus </a:t>
            </a:r>
            <a:r>
              <a:rPr lang="en-US" dirty="0" smtClean="0"/>
              <a:t>a </a:t>
            </a:r>
            <a:r>
              <a:rPr lang="en-US" dirty="0" smtClean="0">
                <a:hlinkClick r:id="rId7" tooltip="Military bureau (page does not exist)"/>
              </a:rPr>
              <a:t>military </a:t>
            </a:r>
            <a:r>
              <a:rPr lang="en-US" dirty="0">
                <a:hlinkClick r:id="rId7" tooltip="Military bureau (page does not exist)"/>
              </a:rPr>
              <a:t>bureau</a:t>
            </a:r>
            <a:r>
              <a:rPr lang="en-US" dirty="0" smtClean="0"/>
              <a:t>.</a:t>
            </a:r>
          </a:p>
          <a:p>
            <a:pPr algn="just"/>
            <a:r>
              <a:rPr lang="en-US" dirty="0" smtClean="0"/>
              <a:t> </a:t>
            </a:r>
            <a:r>
              <a:rPr lang="en-US" dirty="0"/>
              <a:t>Xinhua is the sole channel for the distribution of important news related to the Communist Party and Chinese central government.</a:t>
            </a:r>
          </a:p>
          <a:p>
            <a:endParaRPr lang="en-US" dirty="0"/>
          </a:p>
        </p:txBody>
      </p:sp>
      <p:sp>
        <p:nvSpPr>
          <p:cNvPr id="2" name="Title 1"/>
          <p:cNvSpPr>
            <a:spLocks noGrp="1"/>
          </p:cNvSpPr>
          <p:nvPr>
            <p:ph type="title"/>
          </p:nvPr>
        </p:nvSpPr>
        <p:spPr/>
        <p:txBody>
          <a:bodyPr/>
          <a:lstStyle/>
          <a:p>
            <a:r>
              <a:rPr lang="en-US" dirty="0"/>
              <a:t>The </a:t>
            </a:r>
            <a:r>
              <a:rPr lang="en-US" b="1" dirty="0"/>
              <a:t>Xinhua News Agency</a:t>
            </a:r>
            <a:r>
              <a:rPr lang="en-US" dirty="0"/>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3477339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a:t>News agencies operate with a series of characteristics, both related to their contents (semantics) and their systemic functions or logistics (syntax) as classified by AGUIAR &amp; REGO, 2009. </a:t>
            </a:r>
            <a:endParaRPr lang="en-US" dirty="0" smtClean="0"/>
          </a:p>
          <a:p>
            <a:pPr fontAlgn="base"/>
            <a:r>
              <a:rPr lang="en-US" dirty="0"/>
              <a:t>Their main syntactic aspects are: </a:t>
            </a:r>
            <a:br>
              <a:rPr lang="en-US" dirty="0"/>
            </a:br>
            <a:r>
              <a:rPr lang="en-US" b="1" dirty="0"/>
              <a:t>nonstop flow of information</a:t>
            </a:r>
            <a:r>
              <a:rPr lang="en-US" dirty="0"/>
              <a:t> ("real time")</a:t>
            </a:r>
          </a:p>
          <a:p>
            <a:pPr fontAlgn="base"/>
            <a:r>
              <a:rPr lang="en-US" b="1" dirty="0"/>
              <a:t>centralizing structure</a:t>
            </a:r>
            <a:r>
              <a:rPr lang="en-US" dirty="0"/>
              <a:t> (no local offices have any autonomy, but depend on the headquarters newsroom)</a:t>
            </a:r>
          </a:p>
          <a:p>
            <a:pPr fontAlgn="base"/>
            <a:r>
              <a:rPr lang="en-US" b="1" dirty="0"/>
              <a:t>mediation</a:t>
            </a:r>
            <a:r>
              <a:rPr lang="en-US" dirty="0"/>
              <a:t> (they sell news to media, not directly to audiences)</a:t>
            </a:r>
          </a:p>
          <a:p>
            <a:pPr fontAlgn="base"/>
            <a:r>
              <a:rPr lang="en-US" b="1" dirty="0"/>
              <a:t>client-orientation</a:t>
            </a:r>
            <a:r>
              <a:rPr lang="en-US" dirty="0"/>
              <a:t> (they model their services after what their subscribers expect, even when it means bias or bypassing journalistic values)</a:t>
            </a:r>
          </a:p>
          <a:p>
            <a:pPr fontAlgn="base"/>
            <a:r>
              <a:rPr lang="en-US" b="1" dirty="0" err="1"/>
              <a:t>textuality</a:t>
            </a:r>
            <a:r>
              <a:rPr lang="en-US" dirty="0"/>
              <a:t> (or "</a:t>
            </a:r>
            <a:r>
              <a:rPr lang="en-US" dirty="0" err="1"/>
              <a:t>monomodality</a:t>
            </a:r>
            <a:r>
              <a:rPr lang="en-US" dirty="0"/>
              <a:t>", meaning that the vast majority of news agencies work only with text, not pictures nor sound)</a:t>
            </a:r>
          </a:p>
          <a:p>
            <a:pPr fontAlgn="base"/>
            <a:r>
              <a:rPr lang="en-US" b="1" dirty="0" err="1"/>
              <a:t>poliglossy</a:t>
            </a:r>
            <a:r>
              <a:rPr lang="en-US" dirty="0"/>
              <a:t> (or translation, because news agencies translate news from other languages into their own clients' language all the time)</a:t>
            </a:r>
          </a:p>
          <a:p>
            <a:pPr marL="0" indent="0">
              <a:buNone/>
            </a:pPr>
            <a:endParaRPr lang="en-US" dirty="0"/>
          </a:p>
        </p:txBody>
      </p:sp>
      <p:sp>
        <p:nvSpPr>
          <p:cNvPr id="2" name="Title 1"/>
          <p:cNvSpPr>
            <a:spLocks noGrp="1"/>
          </p:cNvSpPr>
          <p:nvPr>
            <p:ph type="title"/>
          </p:nvPr>
        </p:nvSpPr>
        <p:spPr/>
        <p:txBody>
          <a:bodyPr>
            <a:normAutofit fontScale="90000"/>
          </a:bodyPr>
          <a:lstStyle/>
          <a:p>
            <a:r>
              <a:rPr lang="en-US" dirty="0" smtClean="0"/>
              <a:t>Characteristics of News Agencies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518168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fontAlgn="base"/>
            <a:r>
              <a:rPr lang="en-US" dirty="0"/>
              <a:t>Now for their main semantic aspects: </a:t>
            </a:r>
            <a:br>
              <a:rPr lang="en-US" dirty="0"/>
            </a:br>
            <a:r>
              <a:rPr lang="en-US" b="1" dirty="0" err="1"/>
              <a:t>globality</a:t>
            </a:r>
            <a:r>
              <a:rPr lang="en-US" b="1" dirty="0"/>
              <a:t>/anti-locality</a:t>
            </a:r>
            <a:r>
              <a:rPr lang="en-US" dirty="0"/>
              <a:t> (most news agencies run only what they feel to have an interest to global audiences, not news concerning just local issues; they avoid sticking to </a:t>
            </a:r>
            <a:r>
              <a:rPr lang="en-US" dirty="0" err="1"/>
              <a:t>neighbourhood</a:t>
            </a:r>
            <a:r>
              <a:rPr lang="en-US" dirty="0"/>
              <a:t> topics)</a:t>
            </a:r>
          </a:p>
          <a:p>
            <a:pPr fontAlgn="base"/>
            <a:r>
              <a:rPr lang="en-US" b="1" dirty="0"/>
              <a:t>dependence on external sources</a:t>
            </a:r>
            <a:r>
              <a:rPr lang="en-US" dirty="0"/>
              <a:t> (most correspondents for news agencies cannot manage to gather all news in the area they cover, so they regularly resort to news already carried by their local media, sometimes to the point of copying and pasting the original text)</a:t>
            </a:r>
          </a:p>
          <a:p>
            <a:pPr fontAlgn="base"/>
            <a:r>
              <a:rPr lang="en-US" b="1" dirty="0"/>
              <a:t>contents complementarity</a:t>
            </a:r>
            <a:r>
              <a:rPr lang="en-US" dirty="0"/>
              <a:t> (news agencies provide not only 'news' per se, but also feature stories, interviews, background articles, opinion pieces, analysis, lists, tables, raw data, ratings, charts, transcriptions and many other material which might be useful for journalists in their respective newsrooms)</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2277404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News agencies were created with a single aim to enrich the newspapers with a wide variety of news events happening around the world. </a:t>
            </a:r>
            <a:endParaRPr lang="en-US" dirty="0" smtClean="0"/>
          </a:p>
          <a:p>
            <a:pPr algn="just"/>
            <a:r>
              <a:rPr lang="en-US" dirty="0" smtClean="0"/>
              <a:t>Initially </a:t>
            </a:r>
            <a:r>
              <a:rPr lang="en-US" dirty="0"/>
              <a:t>the agencies were meant to provide the news items only to the newspapers but with the passage of time, the rapidly developing modern mediums such as the radio, television and Internet too adapted the services of news agencies.</a:t>
            </a:r>
          </a:p>
        </p:txBody>
      </p:sp>
      <p:sp>
        <p:nvSpPr>
          <p:cNvPr id="2" name="Title 1"/>
          <p:cNvSpPr>
            <a:spLocks noGrp="1"/>
          </p:cNvSpPr>
          <p:nvPr>
            <p:ph type="title"/>
          </p:nvPr>
        </p:nvSpPr>
        <p:spPr/>
        <p:txBody>
          <a:bodyPr>
            <a:normAutofit fontScale="90000"/>
          </a:bodyPr>
          <a:lstStyle/>
          <a:p>
            <a:r>
              <a:rPr lang="en-US" dirty="0"/>
              <a:t>News Agencies</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396156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dirty="0"/>
              <a:t>Founded in 1846, The </a:t>
            </a:r>
            <a:r>
              <a:rPr lang="en-US" dirty="0">
                <a:hlinkClick r:id="rId2" tooltip="Associated Press"/>
              </a:rPr>
              <a:t>Associated Press</a:t>
            </a:r>
            <a:r>
              <a:rPr lang="en-US" dirty="0"/>
              <a:t> (or AP) is the first news agency in the world. It was founded in New York, the United States of America as a not-for-profit news agency</a:t>
            </a:r>
            <a:r>
              <a:rPr lang="en-US" dirty="0" smtClean="0"/>
              <a:t>.</a:t>
            </a:r>
          </a:p>
          <a:p>
            <a:pPr algn="just"/>
            <a:r>
              <a:rPr lang="en-US" dirty="0" smtClean="0"/>
              <a:t> </a:t>
            </a:r>
            <a:r>
              <a:rPr lang="en-US" dirty="0"/>
              <a:t>The Associated Press was challenged by the creation of </a:t>
            </a:r>
            <a:r>
              <a:rPr lang="en-US" dirty="0">
                <a:hlinkClick r:id="rId3" tooltip="United Press International"/>
              </a:rPr>
              <a:t>United Press Associations</a:t>
            </a:r>
            <a:r>
              <a:rPr lang="en-US" dirty="0"/>
              <a:t> (now United Press International) in 1907 by </a:t>
            </a:r>
            <a:r>
              <a:rPr lang="en-US" dirty="0">
                <a:hlinkClick r:id="rId4" tooltip="William Randolph Hearst"/>
              </a:rPr>
              <a:t>William Randolph Hearst</a:t>
            </a:r>
            <a:r>
              <a:rPr lang="en-US" dirty="0"/>
              <a:t>. </a:t>
            </a:r>
            <a:endParaRPr lang="en-US" dirty="0" smtClean="0"/>
          </a:p>
          <a:p>
            <a:pPr algn="just"/>
            <a:r>
              <a:rPr lang="en-US" dirty="0" smtClean="0"/>
              <a:t>In </a:t>
            </a:r>
            <a:r>
              <a:rPr lang="en-US" dirty="0"/>
              <a:t>1851 </a:t>
            </a:r>
            <a:r>
              <a:rPr lang="en-US" dirty="0">
                <a:hlinkClick r:id="rId5" tooltip="Reuters"/>
              </a:rPr>
              <a:t>Reuters</a:t>
            </a:r>
            <a:r>
              <a:rPr lang="en-US" dirty="0"/>
              <a:t> was founded in England. </a:t>
            </a:r>
            <a:endParaRPr lang="en-US" dirty="0" smtClean="0"/>
          </a:p>
          <a:p>
            <a:pPr algn="just"/>
            <a:r>
              <a:rPr lang="en-US" dirty="0" smtClean="0"/>
              <a:t>In </a:t>
            </a:r>
            <a:r>
              <a:rPr lang="en-US" dirty="0"/>
              <a:t>1944 </a:t>
            </a:r>
            <a:r>
              <a:rPr lang="en-US" dirty="0" err="1">
                <a:hlinkClick r:id="rId6" tooltip="Agence France-Presse"/>
              </a:rPr>
              <a:t>Agence</a:t>
            </a:r>
            <a:r>
              <a:rPr lang="en-US" dirty="0">
                <a:hlinkClick r:id="rId6" tooltip="Agence France-Presse"/>
              </a:rPr>
              <a:t> France-</a:t>
            </a:r>
            <a:r>
              <a:rPr lang="en-US" dirty="0" err="1">
                <a:hlinkClick r:id="rId6" tooltip="Agence France-Presse"/>
              </a:rPr>
              <a:t>Presse</a:t>
            </a:r>
            <a:r>
              <a:rPr lang="en-US" dirty="0"/>
              <a:t> (or AFP) was founded, making it the third-biggest news agency after AP and Reuters. </a:t>
            </a:r>
            <a:endParaRPr lang="en-US" dirty="0" smtClean="0"/>
          </a:p>
          <a:p>
            <a:pPr algn="just"/>
            <a:r>
              <a:rPr lang="en-US" dirty="0" smtClean="0"/>
              <a:t>With </a:t>
            </a:r>
            <a:r>
              <a:rPr lang="en-US" dirty="0"/>
              <a:t>the advent of </a:t>
            </a:r>
            <a:r>
              <a:rPr lang="en-US" dirty="0">
                <a:hlinkClick r:id="rId7" tooltip="Communism"/>
              </a:rPr>
              <a:t>communism</a:t>
            </a:r>
            <a:r>
              <a:rPr lang="en-US" dirty="0"/>
              <a:t> in Russia, </a:t>
            </a:r>
            <a:r>
              <a:rPr lang="en-US" dirty="0">
                <a:hlinkClick r:id="rId8" tooltip="Telegraph Agency of the Soviet Union"/>
              </a:rPr>
              <a:t>Telegraph Agency of the Soviet Union</a:t>
            </a:r>
            <a:r>
              <a:rPr lang="en-US" dirty="0"/>
              <a:t> (or TASS) was founded in 1925. </a:t>
            </a:r>
            <a:endParaRPr lang="en-US" dirty="0" smtClean="0"/>
          </a:p>
        </p:txBody>
      </p:sp>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538472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hlinkClick r:id="rId2" tooltip="Xinhua"/>
              </a:rPr>
              <a:t>Xinhua</a:t>
            </a:r>
            <a:r>
              <a:rPr lang="en-US" dirty="0"/>
              <a:t> was later founded as Red China News Services in the </a:t>
            </a:r>
            <a:r>
              <a:rPr lang="en-US" dirty="0">
                <a:hlinkClick r:id="rId3" tooltip="Chinese Soviet Republic"/>
              </a:rPr>
              <a:t>Chinese Soviet Republic</a:t>
            </a:r>
            <a:r>
              <a:rPr lang="en-US" dirty="0"/>
              <a:t>. </a:t>
            </a:r>
            <a:endParaRPr lang="en-US" dirty="0" smtClean="0"/>
          </a:p>
          <a:p>
            <a:pPr algn="just"/>
            <a:r>
              <a:rPr lang="en-US" dirty="0" smtClean="0"/>
              <a:t>Political </a:t>
            </a:r>
            <a:r>
              <a:rPr lang="en-US" dirty="0"/>
              <a:t>change in the </a:t>
            </a:r>
            <a:r>
              <a:rPr lang="en-US" dirty="0">
                <a:hlinkClick r:id="rId4" tooltip="Third World"/>
              </a:rPr>
              <a:t>Third World</a:t>
            </a:r>
            <a:r>
              <a:rPr lang="en-US" dirty="0"/>
              <a:t> resulted in a new wave of information dissemination had taken over and a series of news agencies were born out of it. These agencies later on formed their own </a:t>
            </a:r>
            <a:r>
              <a:rPr lang="en-US" dirty="0">
                <a:hlinkClick r:id="rId5" tooltip="Non-Aligned News Agencies Pool"/>
              </a:rPr>
              <a:t>Non-Aligned News Agencies Pool</a:t>
            </a:r>
            <a:r>
              <a:rPr lang="en-US" dirty="0"/>
              <a:t> (NANAP). The NANAP served as a premiere information service among the countries of the Third World</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438532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AP’s commitment to independent, comprehensive journalism has deep roots. Founded in 1846, AP has covered all the major news events of the past 170 </a:t>
            </a:r>
            <a:r>
              <a:rPr lang="en-US" dirty="0" smtClean="0"/>
              <a:t>years</a:t>
            </a:r>
          </a:p>
          <a:p>
            <a:pPr algn="just"/>
            <a:r>
              <a:rPr lang="en-US" dirty="0"/>
              <a:t>AP, which is headquartered in New York, operates in more than 280 locations worldwide, including every statehouse in the U.S. Two-thirds of its staffers are journalists.</a:t>
            </a:r>
          </a:p>
        </p:txBody>
      </p:sp>
      <p:sp>
        <p:nvSpPr>
          <p:cNvPr id="2" name="Title 1"/>
          <p:cNvSpPr>
            <a:spLocks noGrp="1"/>
          </p:cNvSpPr>
          <p:nvPr>
            <p:ph type="title"/>
          </p:nvPr>
        </p:nvSpPr>
        <p:spPr/>
        <p:txBody>
          <a:bodyPr/>
          <a:lstStyle/>
          <a:p>
            <a:r>
              <a:rPr lang="en-US" dirty="0" smtClean="0"/>
              <a:t>Associated Press (AP)</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391605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b="1" dirty="0"/>
              <a:t>United Press International</a:t>
            </a:r>
            <a:r>
              <a:rPr lang="en-US" dirty="0"/>
              <a:t> (</a:t>
            </a:r>
            <a:r>
              <a:rPr lang="en-US" b="1" dirty="0"/>
              <a:t>UPI</a:t>
            </a:r>
            <a:r>
              <a:rPr lang="en-US" dirty="0"/>
              <a:t>) is an international </a:t>
            </a:r>
            <a:r>
              <a:rPr lang="en-US" dirty="0">
                <a:hlinkClick r:id="rId2" tooltip="News agency"/>
              </a:rPr>
              <a:t>news agency</a:t>
            </a:r>
            <a:r>
              <a:rPr lang="en-US" dirty="0"/>
              <a:t>, whose </a:t>
            </a:r>
            <a:r>
              <a:rPr lang="en-US" dirty="0">
                <a:hlinkClick r:id="rId3" tooltip="Newswire"/>
              </a:rPr>
              <a:t>newswires</a:t>
            </a:r>
            <a:r>
              <a:rPr lang="en-US" dirty="0"/>
              <a:t>, </a:t>
            </a:r>
            <a:r>
              <a:rPr lang="en-US" dirty="0">
                <a:hlinkClick r:id="rId4" tooltip="Photo"/>
              </a:rPr>
              <a:t>photo</a:t>
            </a:r>
            <a:r>
              <a:rPr lang="en-US" dirty="0"/>
              <a:t>, news </a:t>
            </a:r>
            <a:r>
              <a:rPr lang="en-US" dirty="0">
                <a:hlinkClick r:id="rId5" tooltip="Film"/>
              </a:rPr>
              <a:t>film</a:t>
            </a:r>
            <a:r>
              <a:rPr lang="en-US" dirty="0"/>
              <a:t> and audio services provided news material to thousands of </a:t>
            </a:r>
            <a:r>
              <a:rPr lang="en-US" dirty="0">
                <a:hlinkClick r:id="rId6" tooltip="Newspapers"/>
              </a:rPr>
              <a:t>newspapers</a:t>
            </a:r>
            <a:r>
              <a:rPr lang="en-US" dirty="0"/>
              <a:t>, </a:t>
            </a:r>
            <a:r>
              <a:rPr lang="en-US" dirty="0">
                <a:hlinkClick r:id="rId7" tooltip="Magazines"/>
              </a:rPr>
              <a:t>magazines</a:t>
            </a:r>
            <a:r>
              <a:rPr lang="en-US" dirty="0"/>
              <a:t> and </a:t>
            </a:r>
            <a:r>
              <a:rPr lang="en-US" dirty="0">
                <a:hlinkClick r:id="rId8" tooltip="Radio"/>
              </a:rPr>
              <a:t>radio</a:t>
            </a:r>
            <a:r>
              <a:rPr lang="en-US" dirty="0"/>
              <a:t> and </a:t>
            </a:r>
            <a:r>
              <a:rPr lang="en-US" dirty="0">
                <a:hlinkClick r:id="rId9" tooltip="Television stations"/>
              </a:rPr>
              <a:t>television stations</a:t>
            </a:r>
            <a:r>
              <a:rPr lang="en-US" dirty="0"/>
              <a:t> for most of the 20th century. At its peak, it had more than 6,000 media </a:t>
            </a:r>
            <a:r>
              <a:rPr lang="en-US" dirty="0" smtClean="0"/>
              <a:t>subscribers.</a:t>
            </a:r>
          </a:p>
          <a:p>
            <a:pPr algn="just"/>
            <a:endParaRPr lang="en-US" dirty="0"/>
          </a:p>
        </p:txBody>
      </p:sp>
      <p:sp>
        <p:nvSpPr>
          <p:cNvPr id="2" name="Title 1"/>
          <p:cNvSpPr>
            <a:spLocks noGrp="1"/>
          </p:cNvSpPr>
          <p:nvPr>
            <p:ph type="title"/>
          </p:nvPr>
        </p:nvSpPr>
        <p:spPr/>
        <p:txBody>
          <a:bodyPr/>
          <a:lstStyle/>
          <a:p>
            <a:r>
              <a:rPr lang="en-US" dirty="0" smtClean="0"/>
              <a:t>United Press International (UPI)</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79831799"/>
              </p:ext>
            </p:extLst>
          </p:nvPr>
        </p:nvGraphicFramePr>
        <p:xfrm>
          <a:off x="609600" y="5562600"/>
          <a:ext cx="8077200" cy="1005840"/>
        </p:xfrm>
        <a:graphic>
          <a:graphicData uri="http://schemas.openxmlformats.org/drawingml/2006/table">
            <a:tbl>
              <a:tblPr/>
              <a:tblGrid>
                <a:gridCol w="4038600"/>
                <a:gridCol w="4038600"/>
              </a:tblGrid>
              <a:tr h="0">
                <a:tc>
                  <a:txBody>
                    <a:bodyPr/>
                    <a:lstStyle/>
                    <a:p>
                      <a:pPr algn="l" fontAlgn="t"/>
                      <a:r>
                        <a:rPr lang="en-US">
                          <a:effectLst/>
                        </a:rPr>
                        <a:t>Founded</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fontAlgn="t"/>
                      <a:r>
                        <a:rPr lang="en-US">
                          <a:effectLst/>
                        </a:rPr>
                        <a:t>1907 as United Press Associations</a:t>
                      </a:r>
                      <a:br>
                        <a:rPr lang="en-US">
                          <a:effectLst/>
                        </a:rPr>
                      </a:br>
                      <a:r>
                        <a:rPr lang="en-US">
                          <a:effectLst/>
                        </a:rPr>
                        <a:t>1958 as United Press International</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0">
                <a:tc>
                  <a:txBody>
                    <a:bodyPr/>
                    <a:lstStyle/>
                    <a:p>
                      <a:pPr algn="l" fontAlgn="t"/>
                      <a:r>
                        <a:rPr lang="en-US">
                          <a:effectLst/>
                        </a:rPr>
                        <a:t>Headquarters</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fontAlgn="t"/>
                      <a:r>
                        <a:rPr lang="en-US" u="none" strike="noStrike" dirty="0">
                          <a:solidFill>
                            <a:srgbClr val="0B0080"/>
                          </a:solidFill>
                          <a:effectLst/>
                          <a:hlinkClick r:id="rId10" tooltip="Washington, D.C."/>
                        </a:rPr>
                        <a:t>Washington, D.C.</a:t>
                      </a:r>
                      <a:r>
                        <a:rPr lang="en-US" dirty="0">
                          <a:effectLst/>
                        </a:rPr>
                        <a:t>, </a:t>
                      </a:r>
                      <a:r>
                        <a:rPr lang="en-US" u="none" strike="noStrike" dirty="0">
                          <a:solidFill>
                            <a:srgbClr val="0B0080"/>
                          </a:solidFill>
                          <a:effectLst/>
                          <a:hlinkClick r:id="rId11" tooltip="United States"/>
                        </a:rPr>
                        <a:t>United States</a:t>
                      </a:r>
                      <a:endParaRPr lang="en-US" dirty="0">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831141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b="1" dirty="0"/>
              <a:t>Reuters</a:t>
            </a:r>
            <a:r>
              <a:rPr lang="en-US" dirty="0"/>
              <a:t> </a:t>
            </a:r>
            <a:r>
              <a:rPr lang="en-US" dirty="0" smtClean="0"/>
              <a:t>is </a:t>
            </a:r>
            <a:r>
              <a:rPr lang="en-US" dirty="0"/>
              <a:t>an </a:t>
            </a:r>
            <a:r>
              <a:rPr lang="en-US" dirty="0">
                <a:hlinkClick r:id="rId2" tooltip="International"/>
              </a:rPr>
              <a:t>international</a:t>
            </a:r>
            <a:r>
              <a:rPr lang="en-US" dirty="0"/>
              <a:t> </a:t>
            </a:r>
            <a:r>
              <a:rPr lang="en-US" dirty="0">
                <a:hlinkClick r:id="rId3" tooltip="News agency"/>
              </a:rPr>
              <a:t>news agency</a:t>
            </a:r>
            <a:r>
              <a:rPr lang="en-US" dirty="0"/>
              <a:t> </a:t>
            </a:r>
            <a:r>
              <a:rPr lang="en-US" dirty="0">
                <a:hlinkClick r:id="rId4" tooltip="Headquarters"/>
              </a:rPr>
              <a:t>headquartered</a:t>
            </a:r>
            <a:r>
              <a:rPr lang="en-US" dirty="0"/>
              <a:t> in </a:t>
            </a:r>
            <a:r>
              <a:rPr lang="en-US" dirty="0">
                <a:hlinkClick r:id="rId5" tooltip="Canary Wharf"/>
              </a:rPr>
              <a:t>Canary Wharf</a:t>
            </a:r>
            <a:r>
              <a:rPr lang="en-US" dirty="0"/>
              <a:t>, </a:t>
            </a:r>
            <a:r>
              <a:rPr lang="en-US" u="sng" dirty="0">
                <a:hlinkClick r:id="rId6" tooltip="London"/>
              </a:rPr>
              <a:t>London</a:t>
            </a:r>
            <a:r>
              <a:rPr lang="en-US" dirty="0"/>
              <a:t>, </a:t>
            </a:r>
            <a:r>
              <a:rPr lang="en-US" dirty="0">
                <a:hlinkClick r:id="rId7" tooltip="England"/>
              </a:rPr>
              <a:t>England</a:t>
            </a:r>
            <a:r>
              <a:rPr lang="en-US" dirty="0"/>
              <a:t>, </a:t>
            </a:r>
            <a:r>
              <a:rPr lang="en-US" dirty="0">
                <a:hlinkClick r:id="rId8" tooltip="United Kingdom"/>
              </a:rPr>
              <a:t>United </a:t>
            </a:r>
            <a:r>
              <a:rPr lang="en-US" dirty="0" smtClean="0">
                <a:hlinkClick r:id="rId8" tooltip="United Kingdom"/>
              </a:rPr>
              <a:t>Kingdom</a:t>
            </a:r>
            <a:endParaRPr lang="en-US" dirty="0" smtClean="0"/>
          </a:p>
          <a:p>
            <a:pPr algn="just"/>
            <a:r>
              <a:rPr lang="en-US" dirty="0"/>
              <a:t>Until 2008, the Reuters news agency formed part of an independent company, </a:t>
            </a:r>
            <a:r>
              <a:rPr lang="en-US" dirty="0">
                <a:hlinkClick r:id="rId9" tooltip="Reuters Group"/>
              </a:rPr>
              <a:t>Reuters Group </a:t>
            </a:r>
            <a:r>
              <a:rPr lang="en-US" dirty="0" err="1">
                <a:hlinkClick r:id="rId9" tooltip="Reuters Group"/>
              </a:rPr>
              <a:t>plc</a:t>
            </a:r>
            <a:r>
              <a:rPr lang="en-US" dirty="0"/>
              <a:t>, which was also a provider of financial market data. Since the acquisition of Reuters Group by the </a:t>
            </a:r>
            <a:r>
              <a:rPr lang="en-US" dirty="0">
                <a:hlinkClick r:id="rId10" tooltip="Thomson Corporation"/>
              </a:rPr>
              <a:t>Thomson Corporation</a:t>
            </a:r>
            <a:r>
              <a:rPr lang="en-US" dirty="0"/>
              <a:t> in 2008, the Reuters news agency has been a part of Thomson Reuters, making up the media division. Reuters transmits news in </a:t>
            </a:r>
            <a:r>
              <a:rPr lang="en-US" dirty="0">
                <a:hlinkClick r:id="rId11" tooltip="English language"/>
              </a:rPr>
              <a:t>English</a:t>
            </a:r>
            <a:r>
              <a:rPr lang="en-US" dirty="0"/>
              <a:t>, </a:t>
            </a:r>
            <a:r>
              <a:rPr lang="en-US" dirty="0">
                <a:hlinkClick r:id="rId12" tooltip="French language"/>
              </a:rPr>
              <a:t>French</a:t>
            </a:r>
            <a:r>
              <a:rPr lang="en-US" dirty="0"/>
              <a:t>, </a:t>
            </a:r>
            <a:r>
              <a:rPr lang="en-US" dirty="0">
                <a:hlinkClick r:id="rId13" tooltip="Arabic language"/>
              </a:rPr>
              <a:t>Arabic</a:t>
            </a:r>
            <a:r>
              <a:rPr lang="en-US" dirty="0"/>
              <a:t>, </a:t>
            </a:r>
            <a:r>
              <a:rPr lang="en-US" dirty="0" err="1">
                <a:hlinkClick r:id="rId14" tooltip="Spanish language"/>
              </a:rPr>
              <a:t>Spanish</a:t>
            </a:r>
            <a:r>
              <a:rPr lang="en-US" dirty="0" err="1"/>
              <a:t>,</a:t>
            </a:r>
            <a:r>
              <a:rPr lang="en-US" dirty="0" err="1">
                <a:hlinkClick r:id="rId15" tooltip="German language"/>
              </a:rPr>
              <a:t>German</a:t>
            </a:r>
            <a:r>
              <a:rPr lang="en-US" dirty="0"/>
              <a:t>, </a:t>
            </a:r>
            <a:r>
              <a:rPr lang="en-US" dirty="0">
                <a:hlinkClick r:id="rId16" tooltip="Italian language"/>
              </a:rPr>
              <a:t>Italian</a:t>
            </a:r>
            <a:r>
              <a:rPr lang="en-US" dirty="0"/>
              <a:t>, </a:t>
            </a:r>
            <a:r>
              <a:rPr lang="en-US" dirty="0">
                <a:hlinkClick r:id="rId17" tooltip="Portuguese language"/>
              </a:rPr>
              <a:t>Portuguese</a:t>
            </a:r>
            <a:r>
              <a:rPr lang="en-US" dirty="0"/>
              <a:t>, </a:t>
            </a:r>
            <a:r>
              <a:rPr lang="en-US" dirty="0">
                <a:hlinkClick r:id="rId18" tooltip="Russian language"/>
              </a:rPr>
              <a:t>Russian</a:t>
            </a:r>
            <a:r>
              <a:rPr lang="en-US" dirty="0"/>
              <a:t>, </a:t>
            </a:r>
            <a:r>
              <a:rPr lang="en-US" dirty="0">
                <a:hlinkClick r:id="rId19" tooltip="Japanese language"/>
              </a:rPr>
              <a:t>Japanese</a:t>
            </a:r>
            <a:r>
              <a:rPr lang="en-US" dirty="0"/>
              <a:t>, </a:t>
            </a:r>
            <a:r>
              <a:rPr lang="en-US" dirty="0">
                <a:hlinkClick r:id="rId20" tooltip="Korean language"/>
              </a:rPr>
              <a:t>Korean</a:t>
            </a:r>
            <a:r>
              <a:rPr lang="en-US" dirty="0"/>
              <a:t>, </a:t>
            </a:r>
            <a:r>
              <a:rPr lang="en-US" dirty="0">
                <a:hlinkClick r:id="rId21" tooltip="Urdu language"/>
              </a:rPr>
              <a:t>Urdu</a:t>
            </a:r>
            <a:r>
              <a:rPr lang="en-US" dirty="0"/>
              <a:t>, and </a:t>
            </a:r>
            <a:r>
              <a:rPr lang="en-US" dirty="0">
                <a:hlinkClick r:id="rId22" tooltip="Chinese language"/>
              </a:rPr>
              <a:t>Chinese</a:t>
            </a:r>
            <a:r>
              <a:rPr lang="en-US" dirty="0"/>
              <a:t>. </a:t>
            </a:r>
          </a:p>
        </p:txBody>
      </p:sp>
      <p:sp>
        <p:nvSpPr>
          <p:cNvPr id="2" name="Title 1"/>
          <p:cNvSpPr>
            <a:spLocks noGrp="1"/>
          </p:cNvSpPr>
          <p:nvPr>
            <p:ph type="title"/>
          </p:nvPr>
        </p:nvSpPr>
        <p:spPr/>
        <p:txBody>
          <a:bodyPr/>
          <a:lstStyle/>
          <a:p>
            <a:r>
              <a:rPr lang="en-US" b="1"/>
              <a:t>Reuters</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351227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dirty="0"/>
              <a:t>The Reuter agency was established in 1851 by </a:t>
            </a:r>
            <a:r>
              <a:rPr lang="en-US" dirty="0">
                <a:hlinkClick r:id="rId2" tooltip="Paul Reuter"/>
              </a:rPr>
              <a:t>Paul Julius Reuter</a:t>
            </a:r>
            <a:r>
              <a:rPr lang="en-US" dirty="0"/>
              <a:t> in Britain at the </a:t>
            </a:r>
            <a:r>
              <a:rPr lang="en-US" dirty="0">
                <a:hlinkClick r:id="rId3" tooltip="Royal Exchange, London"/>
              </a:rPr>
              <a:t>London Royal Exchange</a:t>
            </a:r>
            <a:r>
              <a:rPr lang="en-US" dirty="0"/>
              <a:t>. Paul Reuter worked at a book-publishing firm in </a:t>
            </a:r>
            <a:r>
              <a:rPr lang="en-US" dirty="0">
                <a:hlinkClick r:id="rId4" tooltip="Berlin"/>
              </a:rPr>
              <a:t>Berlin</a:t>
            </a:r>
            <a:r>
              <a:rPr lang="en-US" dirty="0"/>
              <a:t> and was involved in distributing radical pamphlets at the beginning of the </a:t>
            </a:r>
            <a:r>
              <a:rPr lang="en-US" dirty="0">
                <a:hlinkClick r:id="rId5" tooltip="Revolutions of 1848"/>
              </a:rPr>
              <a:t>Revolutions in 1848</a:t>
            </a:r>
            <a:r>
              <a:rPr lang="en-US" dirty="0"/>
              <a:t>. These publications brought much attention to Reuter. He later developed a prototype news service in 1849 in which he used electric telegraphy and carrier pigeons. The Reuter's Telegram Company was later launched. The company initially covered commercial news, serving banks, brokerage houses, and business firms</a:t>
            </a:r>
            <a:r>
              <a:rPr lang="en-US" dirty="0" smtClean="0"/>
              <a:t>.</a:t>
            </a:r>
            <a:endParaRPr lang="en-US" dirty="0"/>
          </a:p>
          <a:p>
            <a:pPr algn="just"/>
            <a:r>
              <a:rPr lang="en-US" dirty="0"/>
              <a:t>The first newspaper client to subscribe was the London </a:t>
            </a:r>
            <a:r>
              <a:rPr lang="en-US" i="1" dirty="0">
                <a:hlinkClick r:id="rId6" tooltip="Morning Advertiser"/>
              </a:rPr>
              <a:t>Morning Advertiser</a:t>
            </a:r>
            <a:r>
              <a:rPr lang="en-US" dirty="0"/>
              <a:t> in </a:t>
            </a:r>
            <a:r>
              <a:rPr lang="en-US" dirty="0" smtClean="0"/>
              <a:t>1858.Newspaper </a:t>
            </a:r>
            <a:r>
              <a:rPr lang="en-US" dirty="0"/>
              <a:t>subscriptions subsequently expanded.</a:t>
            </a:r>
          </a:p>
          <a:p>
            <a:endParaRPr lang="en-US" dirty="0"/>
          </a:p>
        </p:txBody>
      </p:sp>
      <p:sp>
        <p:nvSpPr>
          <p:cNvPr id="2" name="Title 1"/>
          <p:cNvSpPr>
            <a:spLocks noGrp="1"/>
          </p:cNvSpPr>
          <p:nvPr>
            <p:ph type="title"/>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241056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a:t>Over the years Reuter's agency has built a reputation in Europe and the rest of the world as the first to report news </a:t>
            </a:r>
            <a:r>
              <a:rPr lang="en-US" dirty="0">
                <a:hlinkClick r:id="rId2" tooltip="Scoop (term)"/>
              </a:rPr>
              <a:t>scoops</a:t>
            </a:r>
            <a:r>
              <a:rPr lang="en-US" dirty="0"/>
              <a:t> from abroad. Reuters was the first to report </a:t>
            </a:r>
            <a:r>
              <a:rPr lang="en-US" dirty="0">
                <a:hlinkClick r:id="rId3" tooltip="Abraham Lincoln"/>
              </a:rPr>
              <a:t>Abraham Lincoln</a:t>
            </a:r>
            <a:r>
              <a:rPr lang="en-US" dirty="0"/>
              <a:t>'s assassination, for instance. Almost every major news outlet in the world currently subscribes to Reuters. Reuters operates in more than 200 cities in 94 countries in about 20 languages.</a:t>
            </a:r>
            <a:endParaRPr lang="en-US" baseline="30000" dirty="0"/>
          </a:p>
          <a:p>
            <a:pPr algn="just"/>
            <a:r>
              <a:rPr lang="en-US" dirty="0"/>
              <a:t>The last surviving member of the Reuters family founders, </a:t>
            </a:r>
            <a:r>
              <a:rPr lang="en-US" dirty="0">
                <a:hlinkClick r:id="rId4" tooltip="Marguerite, Baroness de Reuter"/>
              </a:rPr>
              <a:t>Marguerite Baroness de Reuter</a:t>
            </a:r>
            <a:r>
              <a:rPr lang="en-US" dirty="0"/>
              <a:t>, died at age 96 on 25 January 2009, after having suffered a series of strokes</a:t>
            </a:r>
            <a:r>
              <a:rPr lang="en-US" dirty="0" smtClean="0"/>
              <a:t>.</a:t>
            </a:r>
            <a:endParaRPr lang="en-US" dirty="0"/>
          </a:p>
          <a:p>
            <a:pPr algn="just"/>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1249907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94</TotalTime>
  <Words>262</Words>
  <Application>Microsoft Office PowerPoint</Application>
  <PresentationFormat>On-screen Show (4:3)</PresentationFormat>
  <Paragraphs>65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World Media System Lecture # 2(finals)</vt:lpstr>
      <vt:lpstr>News Agencies </vt:lpstr>
      <vt:lpstr>PowerPoint Presentation</vt:lpstr>
      <vt:lpstr>PowerPoint Presentation</vt:lpstr>
      <vt:lpstr>Associated Press (AP)</vt:lpstr>
      <vt:lpstr>United Press International (UPI)</vt:lpstr>
      <vt:lpstr>Reuters</vt:lpstr>
      <vt:lpstr>PowerPoint Presentation</vt:lpstr>
      <vt:lpstr>PowerPoint Presentation</vt:lpstr>
      <vt:lpstr>Agence France-Presse (AFP)</vt:lpstr>
      <vt:lpstr>The Xinhua News Agency </vt:lpstr>
      <vt:lpstr>Characteristics of News Agencies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Media System Lecture # 1(finals)</dc:title>
  <dc:creator>Dua Computers</dc:creator>
  <cp:lastModifiedBy>Dua Computers</cp:lastModifiedBy>
  <cp:revision>16</cp:revision>
  <cp:lastPrinted>2016-04-29T03:47:10Z</cp:lastPrinted>
  <dcterms:created xsi:type="dcterms:W3CDTF">2006-08-16T00:00:00Z</dcterms:created>
  <dcterms:modified xsi:type="dcterms:W3CDTF">2016-04-29T03:49:15Z</dcterms:modified>
</cp:coreProperties>
</file>